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9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87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9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0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8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9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5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4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FE27-46F2-30AE-1F76-D5A76EB6A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64FE-4B54-25A4-2D28-E81D16C9C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03366-9ED4-A8C1-7302-9386BBCC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326112" cy="82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10933C-3ABC-4F86-73BD-C20425E7C22A}"/>
              </a:ext>
            </a:extLst>
          </p:cNvPr>
          <p:cNvSpPr/>
          <p:nvPr/>
        </p:nvSpPr>
        <p:spPr>
          <a:xfrm>
            <a:off x="2450592" y="1728216"/>
            <a:ext cx="7395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Cyrl-A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ЗавершениеБлагодарим за внимание.</a:t>
            </a:r>
            <a:endParaRPr lang="en-GB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5FA4F-12D6-D4FE-48A6-AFEB09CA9BC0}"/>
              </a:ext>
            </a:extLst>
          </p:cNvPr>
          <p:cNvSpPr txBox="1"/>
          <p:nvPr/>
        </p:nvSpPr>
        <p:spPr>
          <a:xfrm>
            <a:off x="2569464" y="4032504"/>
            <a:ext cx="8339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Правовое уведомление:</a:t>
            </a:r>
            <a:br>
              <a:rPr lang="ru-RU" dirty="0"/>
            </a:br>
            <a:r>
              <a:rPr lang="ru-RU" dirty="0"/>
              <a:t>© QUERCUS PARKET. Все права защищены.</a:t>
            </a:r>
            <a:br>
              <a:rPr lang="ru-RU" dirty="0"/>
            </a:br>
            <a:r>
              <a:rPr lang="ru-RU" dirty="0"/>
              <a:t>Вся информация, содержащаяся в данной презентации, является конфиденциальной и предназначена исключительно для получателя.</a:t>
            </a:r>
            <a:br>
              <a:rPr lang="ru-RU" dirty="0"/>
            </a:br>
            <a:r>
              <a:rPr lang="ru-RU" dirty="0"/>
              <a:t>Запрещается воспроизведение, распространение или раскрытие без предварительного письменного согласия QUERCUS PARKET.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047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BC2B8-F89A-77A0-3A75-C9B54CC9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984"/>
            <a:ext cx="12192000" cy="81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0279-B6E2-0323-085C-0B79EAF4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/>
              <a:t>Введение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18B4F4-D2FE-BC23-6CF7-36AB98146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2728" y="1661707"/>
            <a:ext cx="10341864" cy="448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Семейная лесопильная компания второго поколения (основана в 1997 году), ориентированная на точность, стабильность и высокое качество.</a:t>
            </a:r>
            <a:br>
              <a:rPr lang="ru-RU" dirty="0"/>
            </a:br>
            <a:r>
              <a:rPr lang="ru-RU" dirty="0"/>
              <a:t>Специализируется на производстве высококачественной древесины ясеня и дуба, а также классического массивного и инженерного паркета.</a:t>
            </a:r>
          </a:p>
          <a:p>
            <a:r>
              <a:rPr lang="ru-RU" dirty="0"/>
              <a:t>Ключевая специализация: </a:t>
            </a:r>
            <a:r>
              <a:rPr lang="ru-RU" i="1" dirty="0"/>
              <a:t>Quercus robur</a:t>
            </a:r>
            <a:r>
              <a:rPr lang="ru-RU" dirty="0"/>
              <a:t> (дуб черешчатый) — широко известный как славонский дуб, ценимый за прочность, структуру и неподвластный времени внешний вид.</a:t>
            </a:r>
          </a:p>
          <a:p>
            <a:r>
              <a:rPr lang="ru-RU" dirty="0"/>
              <a:t>Полностью прослеживаемые и соответствующие нормативным требованиям поставки (EUDR, EUTR, UKTR, Lacey Act) по всей Юго-Восточной Европе.</a:t>
            </a:r>
          </a:p>
          <a:p>
            <a:r>
              <a:rPr lang="ru-RU" dirty="0"/>
              <a:t>Основной источник: лес Морović (Сербия) — высококачественный, устойчиво управляемый дуб с давними лесохозяйственными традициями.</a:t>
            </a:r>
          </a:p>
          <a:p>
            <a:r>
              <a:rPr lang="ru-RU" dirty="0"/>
              <a:t>Сочетание традиционного опыта и современных производственных технологий при поддержке международного производственного партнёрства (Камбоджа).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7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237D-786C-A2DB-4D5D-06D5824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/>
              <a:t>История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10F319-4D5B-8961-3C7F-144BC3EB7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8448" y="1270676"/>
            <a:ext cx="10206164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/>
              <a:t>1997–2009 | Период STRELA</a:t>
            </a:r>
            <a:br>
              <a:rPr lang="ru-RU" sz="1600" dirty="0"/>
            </a:br>
            <a:r>
              <a:rPr lang="ru-RU" sz="1600" dirty="0"/>
              <a:t>Этап становления — крупнейшая лесопильня дуба и ясеня в Сербии, ориентированная на точность и экспорт больших объёмов.</a:t>
            </a:r>
            <a:br>
              <a:rPr lang="ru-RU" sz="1600" dirty="0"/>
            </a:br>
            <a:r>
              <a:rPr lang="ru-RU" sz="1600" dirty="0"/>
              <a:t>Долгосрочный контракт с Vojvodinašume обеспечивал стабильные поставки высококачественного славонского дуба (</a:t>
            </a:r>
            <a:r>
              <a:rPr lang="ru-RU" sz="1600" i="1" dirty="0"/>
              <a:t>Quercus robur</a:t>
            </a:r>
            <a:r>
              <a:rPr lang="ru-RU" sz="1600" dirty="0"/>
              <a:t>).</a:t>
            </a:r>
            <a:br>
              <a:rPr lang="ru-RU" sz="1600" dirty="0"/>
            </a:br>
            <a:r>
              <a:rPr lang="ru-RU" sz="1600" dirty="0"/>
              <a:t>Сильное международное присутствие (ЕС, Ближний Восток) и знаковые проекты (например, Королевский дворец в Азербайджане).</a:t>
            </a:r>
          </a:p>
          <a:p>
            <a:r>
              <a:rPr lang="ru-RU" sz="1600" b="1" dirty="0"/>
              <a:t>2009–2020 | Период QUERCUS PARKET</a:t>
            </a:r>
            <a:br>
              <a:rPr lang="ru-RU" sz="1600" dirty="0"/>
            </a:br>
            <a:r>
              <a:rPr lang="ru-RU" sz="1600" dirty="0"/>
              <a:t>Стратегический переход от объёма к специализации и партнёрствам.</a:t>
            </a:r>
            <a:br>
              <a:rPr lang="ru-RU" sz="1600" dirty="0"/>
            </a:br>
            <a:r>
              <a:rPr lang="ru-RU" sz="1600" dirty="0"/>
              <a:t>Компания стала надёжным поставщиком полуфабрикатов из дуба для ведущих производителей напольных покрытий (например, Tarkett, Bauwerk, Weitzer).</a:t>
            </a:r>
          </a:p>
          <a:p>
            <a:r>
              <a:rPr lang="ru-RU" sz="1600" b="1" dirty="0"/>
              <a:t>2020–настоящее время | Период CAMPICO</a:t>
            </a:r>
            <a:br>
              <a:rPr lang="ru-RU" sz="1600" dirty="0"/>
            </a:br>
            <a:r>
              <a:rPr lang="ru-RU" sz="1600" dirty="0"/>
              <a:t>Глобальная экспансия через совместное предприятие в Камбодже — производство трёхслойного дубового паркета для рынка США.</a:t>
            </a:r>
            <a:br>
              <a:rPr lang="ru-RU" sz="1600" dirty="0"/>
            </a:br>
            <a:r>
              <a:rPr lang="ru-RU" sz="1600" dirty="0"/>
              <a:t>Интеграция европейской экспертизы в сырье с международными производственными и дистрибуционными сетями.</a:t>
            </a:r>
          </a:p>
          <a:p>
            <a:r>
              <a:rPr lang="ru-RU" sz="1600" dirty="0"/>
              <a:t>Непрерывное развитие: от крупной лесопильни до специализированного, глобально интегрированного производителя дуба — при сохранении семейного характера бизнеса, ныне управляемого вторым поколением.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3137-3A93-08F2-9F91-FF713DB3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429768"/>
            <a:ext cx="9767253" cy="14752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Готовый производственный комплекс (Turnkey) по переработке твёрдой древесины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AF9B37-C20E-D548-7694-8475E6EEE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88136" y="1922740"/>
            <a:ext cx="10416476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/>
              <a:t>Полностью функционирующая промышленная платформа в Сербии (с 1997 года), обеспечивающая немедленную генерацию дохода.</a:t>
            </a:r>
          </a:p>
          <a:p>
            <a:r>
              <a:rPr lang="ru-RU" sz="1400" b="1" dirty="0"/>
              <a:t>Преимущество расположения</a:t>
            </a:r>
            <a:br>
              <a:rPr lang="ru-RU" sz="1400" dirty="0"/>
            </a:br>
            <a:r>
              <a:rPr lang="ru-RU" sz="1400" dirty="0"/>
              <a:t>Прямой доступ к славонскому дубу (</a:t>
            </a:r>
            <a:r>
              <a:rPr lang="ru-RU" sz="1400" i="1" dirty="0"/>
              <a:t>Quercus robur</a:t>
            </a:r>
            <a:r>
              <a:rPr lang="ru-RU" sz="1400" dirty="0"/>
              <a:t>) (Морович и бассейн Спачва) и быстрая логистическая связь с рынками ЕС и мира.</a:t>
            </a:r>
          </a:p>
          <a:p>
            <a:r>
              <a:rPr lang="ru-RU" sz="1400" b="1" dirty="0"/>
              <a:t>Финансовые показатели</a:t>
            </a:r>
            <a:br>
              <a:rPr lang="ru-RU" sz="1400" dirty="0"/>
            </a:br>
            <a:r>
              <a:rPr lang="ru-RU" sz="1400" dirty="0"/>
              <a:t>~16,5 млн € выручки, ~2 млн € прибыли, около 100 сотрудников, масштабируемая производственная база.</a:t>
            </a:r>
          </a:p>
          <a:p>
            <a:r>
              <a:rPr lang="ru-RU" sz="1400" b="1" dirty="0"/>
              <a:t>Инфраструктура</a:t>
            </a:r>
            <a:br>
              <a:rPr lang="ru-RU" sz="1400" dirty="0"/>
            </a:br>
            <a:r>
              <a:rPr lang="ru-RU" sz="1400" dirty="0"/>
              <a:t>Развитая производственная инфраструктура (8 000 м² помещений + 36 000 м² территории) с высокопроизводительным европейским оборудованием.</a:t>
            </a:r>
          </a:p>
          <a:p>
            <a:r>
              <a:rPr lang="ru-RU" sz="1400" b="1" dirty="0"/>
              <a:t>Надёжное снабжение</a:t>
            </a:r>
            <a:br>
              <a:rPr lang="ru-RU" sz="1400" dirty="0"/>
            </a:br>
            <a:r>
              <a:rPr lang="ru-RU" sz="1400" dirty="0"/>
              <a:t>Долгосрочный контракт с Vojvodinašume + FSC-сертифицированное сырьё (соответствие EUDR, EUTR, Lacey Act).</a:t>
            </a:r>
          </a:p>
          <a:p>
            <a:r>
              <a:rPr lang="ru-RU" sz="1400" b="1" dirty="0"/>
              <a:t>Потенциал роста</a:t>
            </a:r>
            <a:br>
              <a:rPr lang="ru-RU" sz="1400" dirty="0"/>
            </a:br>
            <a:r>
              <a:rPr lang="ru-RU" sz="1400" dirty="0"/>
              <a:t>Готовность к расширению в области шпона, износостойких слоёв и инженерной древесины — без необходимости инвестиций в новый объект.</a:t>
            </a:r>
          </a:p>
          <a:p>
            <a:r>
              <a:rPr lang="ru-RU" sz="1400" b="1" dirty="0"/>
              <a:t>Стратегическая позиция</a:t>
            </a:r>
            <a:br>
              <a:rPr lang="ru-RU" sz="1400" dirty="0"/>
            </a:br>
            <a:r>
              <a:rPr lang="ru-RU" sz="1400" dirty="0"/>
              <a:t>Вертикально интегрированная платформа (закупка–переработка–экспорт) с почти 30-летним опытом работы.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B431-287A-D16A-20E7-DA9F16F8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530352"/>
            <a:ext cx="9520365" cy="905256"/>
          </a:xfrm>
        </p:spPr>
        <p:txBody>
          <a:bodyPr>
            <a:normAutofit fontScale="90000"/>
          </a:bodyPr>
          <a:lstStyle/>
          <a:p>
            <a:r>
              <a:rPr lang="az-Cyrl-AZ" b="1" dirty="0"/>
              <a:t>Закупка, соответствие и прослеживаемость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4487F6-9B58-BF66-1D17-AFE12C697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89888" y="1712596"/>
            <a:ext cx="10114724" cy="468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/>
              <a:t>Полностью соответствующие требованиям поставки древесины — дуб (</a:t>
            </a:r>
            <a:r>
              <a:rPr lang="ru-RU" sz="1600" i="1" dirty="0"/>
              <a:t>Quercus robur</a:t>
            </a:r>
            <a:r>
              <a:rPr lang="ru-RU" sz="1600" dirty="0"/>
              <a:t>) и ясень (</a:t>
            </a:r>
            <a:r>
              <a:rPr lang="ru-RU" sz="1600" i="1" dirty="0"/>
              <a:t>Fraxinus excelsior</a:t>
            </a:r>
            <a:r>
              <a:rPr lang="ru-RU" sz="1600" dirty="0"/>
              <a:t>) исключительно из легально заготовленных лесов.</a:t>
            </a:r>
          </a:p>
          <a:p>
            <a:r>
              <a:rPr lang="ru-RU" sz="1600" dirty="0"/>
              <a:t>Региональная база поставок: Сербия, Хорватия, Босния и Герцеговина, Румыния; ключевой источник — лес Морович (Сербия).</a:t>
            </a:r>
          </a:p>
          <a:p>
            <a:r>
              <a:rPr lang="ru-RU" sz="1600" dirty="0"/>
              <a:t>Долгосрочная надёжность поставок благодаря партнёрству с государственным лесохозяйственным предприятием (Vojvodinašume) и проверенной сети поставщиков.</a:t>
            </a:r>
          </a:p>
          <a:p>
            <a:r>
              <a:rPr lang="ru-RU" sz="1600" dirty="0"/>
              <a:t>Строгая проверка поставщиков: документация, права на заготовку и постоянный мониторинг соответствия (FSC и аналогичные стандарты).</a:t>
            </a:r>
          </a:p>
          <a:p>
            <a:r>
              <a:rPr lang="ru-RU" sz="1600" dirty="0"/>
              <a:t>Система полной прослеживаемости — от леса до конечного продукта.</a:t>
            </a:r>
          </a:p>
          <a:p>
            <a:r>
              <a:rPr lang="ru-RU" sz="1600" dirty="0"/>
              <a:t>Соответствие EUTR, EUDR, UKTR и Lacey Act — минимальный риск нелегальной древесины.</a:t>
            </a:r>
          </a:p>
          <a:p>
            <a:r>
              <a:rPr lang="ru-RU" sz="1600" dirty="0"/>
              <a:t>Снижение рисков за счёт диверсификации поставщиков, приоритета государственных лесов и регулярных аудитов.</a:t>
            </a:r>
          </a:p>
          <a:p>
            <a:r>
              <a:rPr lang="ru-RU" sz="1600" dirty="0"/>
              <a:t>Приверженность устойчивому развитию: ответственное снабжение, восстановление лесов и эффективное использование ресурсов.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7A43-70EF-0E84-59F4-AA7390FE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624110"/>
            <a:ext cx="9584372" cy="1280890"/>
          </a:xfrm>
        </p:spPr>
        <p:txBody>
          <a:bodyPr/>
          <a:lstStyle/>
          <a:p>
            <a:r>
              <a:rPr lang="ru-RU" b="1" dirty="0"/>
              <a:t>Рыночные возможности – европейский дуб и твёрдая древесина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438994-F25F-656C-63B8-FB39D95BE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6152" y="1912043"/>
            <a:ext cx="10387584" cy="442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Сильный глобальный спрос на качественный дуб и ясень в мебельной, интерьерной и промышленной отраслях.</a:t>
            </a:r>
          </a:p>
          <a:p>
            <a:r>
              <a:rPr lang="ru-RU" sz="2000" dirty="0"/>
              <a:t>Ограниченное предложение славонского дуба (</a:t>
            </a:r>
            <a:r>
              <a:rPr lang="ru-RU" sz="2000" i="1" dirty="0"/>
              <a:t>Quercus robur</a:t>
            </a:r>
            <a:r>
              <a:rPr lang="ru-RU" sz="2000" dirty="0"/>
              <a:t>) делает его премиальным ресурсом.</a:t>
            </a:r>
          </a:p>
          <a:p>
            <a:r>
              <a:rPr lang="ru-RU" sz="2000" dirty="0"/>
              <a:t>Юго-Восточная Европа — стратегически важный регион для высококачественной древесины.</a:t>
            </a:r>
          </a:p>
          <a:p>
            <a:r>
              <a:rPr lang="ru-RU" sz="2000" dirty="0"/>
              <a:t>Рост регуляторных требований (EUDR, ESG) усиливает позиции полностью соответствующих поставщиков.</a:t>
            </a:r>
          </a:p>
          <a:p>
            <a:r>
              <a:rPr lang="ru-RU" sz="2000" dirty="0"/>
              <a:t>Стабильный промышленный спрос обеспечивает устойчивость рынка.</a:t>
            </a:r>
          </a:p>
          <a:p>
            <a:r>
              <a:rPr lang="ru-RU" sz="2000" dirty="0"/>
              <a:t>Фрагментированная структура предложения создаёт возможности для надёжных и масштабируемых производителей.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443-5B9C-1C5A-BC4D-9756F97B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08" y="446087"/>
            <a:ext cx="4430203" cy="1289319"/>
          </a:xfrm>
        </p:spPr>
        <p:txBody>
          <a:bodyPr/>
          <a:lstStyle/>
          <a:p>
            <a:r>
              <a:rPr lang="az-Cyrl-AZ" b="1" dirty="0"/>
              <a:t>Стратегический логистический узел</a:t>
            </a:r>
            <a:endParaRPr lang="en-GB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8DDE4-12B8-CA44-D2A1-868854FFF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86" y="1887688"/>
            <a:ext cx="6057284" cy="4010192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FE4A7CB-E3D1-DCFD-C2BC-CAF77EAE60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5036" y="1713504"/>
            <a:ext cx="5519376" cy="420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/>
              <a:t>Расположен в регионе Срем (Сербия), недалеко от Белграда — ключевого транспортно-логистического центра.</a:t>
            </a:r>
          </a:p>
          <a:p>
            <a:r>
              <a:rPr lang="ru-RU" sz="1800" dirty="0"/>
              <a:t>35 минут до международного аэропорта Белграда </a:t>
            </a:r>
          </a:p>
          <a:p>
            <a:r>
              <a:rPr lang="ru-RU" sz="1800" dirty="0"/>
              <a:t>10 минут до основных европейских автомагистралей (E-70, E-75) </a:t>
            </a:r>
          </a:p>
          <a:p>
            <a:r>
              <a:rPr lang="ru-RU" sz="1800" dirty="0"/>
              <a:t>Близость к железнодорожному и таможенному терминалу (Инджия) </a:t>
            </a:r>
          </a:p>
          <a:p>
            <a:r>
              <a:rPr lang="ru-RU" sz="1800" dirty="0"/>
              <a:t>Непосредственная близость к основным источникам сырья (Морович и бассейн Спачва)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9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578C-8C5D-89E9-F03A-491F3D47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24110"/>
            <a:ext cx="9218611" cy="1280890"/>
          </a:xfrm>
        </p:spPr>
        <p:txBody>
          <a:bodyPr/>
          <a:lstStyle/>
          <a:p>
            <a:r>
              <a:rPr lang="az-Cyrl-AZ" b="1" dirty="0"/>
              <a:t>Клиенты и рекомендации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3049C-03EC-1A9E-BD3C-700D4C251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857596"/>
            <a:ext cx="462915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3C588-11D9-0644-A9D5-641CD44A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3004057"/>
            <a:ext cx="3551936" cy="2131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CB74C-9FF0-FA56-6A20-19C6C5C1F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6" y="1880044"/>
            <a:ext cx="4114800" cy="111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0BB53B-F231-8CCE-9625-E74B0ABB1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5446941"/>
            <a:ext cx="375285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0FEA4-1C7C-EA20-1967-64C81807B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62" y="3160934"/>
            <a:ext cx="3197352" cy="3197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15AB64-3265-6E7B-4730-0F1249966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73" y="3325369"/>
            <a:ext cx="4057683" cy="10763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3D0B749-C9B6-8952-B38C-37F37F2FE8B7}"/>
              </a:ext>
            </a:extLst>
          </p:cNvPr>
          <p:cNvSpPr/>
          <p:nvPr/>
        </p:nvSpPr>
        <p:spPr>
          <a:xfrm>
            <a:off x="7976873" y="4401693"/>
            <a:ext cx="4057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Cyrl-AZ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(Член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FORDAQ — </a:t>
            </a:r>
            <a:r>
              <a:rPr lang="az-Cyrl-AZ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уровень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Bronze)</a:t>
            </a:r>
            <a:endParaRPr lang="en-GB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96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25BD-F579-E4CE-40DD-8BEB5D66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Контакты и информация о компании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EDCA60-6E77-72E5-F549-915CA4189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37360" y="1231403"/>
            <a:ext cx="10454640" cy="566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/>
              <a:t>QUERCUS PARKET – </a:t>
            </a:r>
            <a:r>
              <a:rPr lang="az-Cyrl-AZ" sz="1600" b="1" dirty="0"/>
              <a:t>Индивидуальный предприниматель</a:t>
            </a:r>
            <a:endParaRPr lang="az-Cyrl-AZ" sz="1600" dirty="0"/>
          </a:p>
          <a:p>
            <a:r>
              <a:rPr lang="az-Cyrl-AZ" sz="1600" dirty="0"/>
              <a:t>Адрес:</a:t>
            </a:r>
            <a:br>
              <a:rPr lang="az-Cyrl-AZ" sz="1600" dirty="0"/>
            </a:br>
            <a:r>
              <a:rPr lang="en-GB" sz="1600" dirty="0"/>
              <a:t>Nikole </a:t>
            </a:r>
            <a:r>
              <a:rPr lang="en-GB" sz="1600" dirty="0" err="1"/>
              <a:t>Tesle</a:t>
            </a:r>
            <a:r>
              <a:rPr lang="en-GB" sz="1600" dirty="0"/>
              <a:t> 137, 22321 </a:t>
            </a:r>
            <a:r>
              <a:rPr lang="en-GB" sz="1600" dirty="0" err="1"/>
              <a:t>Ljukovo</a:t>
            </a:r>
            <a:r>
              <a:rPr lang="en-GB" sz="1600" dirty="0"/>
              <a:t>, </a:t>
            </a:r>
            <a:r>
              <a:rPr lang="az-Cyrl-AZ" sz="1600" dirty="0"/>
              <a:t>Сербия</a:t>
            </a:r>
          </a:p>
          <a:p>
            <a:r>
              <a:rPr lang="az-Cyrl-AZ" sz="1600" dirty="0"/>
              <a:t>Контакты:</a:t>
            </a:r>
            <a:br>
              <a:rPr lang="az-Cyrl-AZ" sz="1600" dirty="0"/>
            </a:br>
            <a:r>
              <a:rPr lang="en-GB" sz="1600" dirty="0"/>
              <a:t>Email: quercus.parket@gmail.com</a:t>
            </a:r>
            <a:br>
              <a:rPr lang="en-GB" sz="1600" dirty="0"/>
            </a:br>
            <a:r>
              <a:rPr lang="az-Cyrl-AZ" sz="1600" dirty="0"/>
              <a:t>Телефон: +381 22 58 77 50</a:t>
            </a:r>
          </a:p>
          <a:p>
            <a:r>
              <a:rPr lang="az-Cyrl-AZ" sz="1600" dirty="0"/>
              <a:t>Часы работы:</a:t>
            </a:r>
            <a:br>
              <a:rPr lang="az-Cyrl-AZ" sz="1600" dirty="0"/>
            </a:br>
            <a:r>
              <a:rPr lang="az-Cyrl-AZ" sz="1600" dirty="0"/>
              <a:t>Понедельник – пятница | 07:00 – 15:00</a:t>
            </a:r>
          </a:p>
          <a:p>
            <a:r>
              <a:rPr lang="az-Cyrl-AZ" sz="1600" dirty="0"/>
              <a:t>Информация о компании:</a:t>
            </a:r>
            <a:br>
              <a:rPr lang="az-Cyrl-AZ" sz="1600" dirty="0"/>
            </a:br>
            <a:r>
              <a:rPr lang="az-Cyrl-AZ" sz="1600" dirty="0"/>
              <a:t>Налоговый номер (</a:t>
            </a:r>
            <a:r>
              <a:rPr lang="en-GB" sz="1600" dirty="0"/>
              <a:t>PIB): 106197782</a:t>
            </a:r>
            <a:br>
              <a:rPr lang="en-GB" sz="1600" dirty="0"/>
            </a:br>
            <a:r>
              <a:rPr lang="az-Cyrl-AZ" sz="1600" dirty="0"/>
              <a:t>Регистрационный номер: 61620117</a:t>
            </a:r>
          </a:p>
          <a:p>
            <a:r>
              <a:rPr lang="az-Cyrl-AZ" sz="1600" dirty="0"/>
              <a:t>Банковские реквизиты:</a:t>
            </a:r>
            <a:br>
              <a:rPr lang="az-Cyrl-AZ" sz="1600" dirty="0"/>
            </a:br>
            <a:r>
              <a:rPr lang="en-GB" sz="1600" dirty="0"/>
              <a:t>OTP Bank Serbia (</a:t>
            </a:r>
            <a:r>
              <a:rPr lang="az-Cyrl-AZ" sz="1600" dirty="0"/>
              <a:t>Нови-Сад)</a:t>
            </a:r>
            <a:br>
              <a:rPr lang="az-Cyrl-AZ" sz="1600" dirty="0"/>
            </a:br>
            <a:r>
              <a:rPr lang="en-GB" sz="1600" dirty="0"/>
              <a:t>IBAN: RS35 3259 6015 0046 8686 36</a:t>
            </a:r>
            <a:br>
              <a:rPr lang="en-GB" sz="1600" dirty="0"/>
            </a:br>
            <a:r>
              <a:rPr lang="en-GB" sz="1600" dirty="0"/>
              <a:t>SWIFT: OTPVRS22</a:t>
            </a:r>
          </a:p>
          <a:p>
            <a:r>
              <a:rPr lang="az-Cyrl-AZ" sz="1600" dirty="0"/>
              <a:t>Локация:</a:t>
            </a:r>
            <a:br>
              <a:rPr lang="az-Cyrl-AZ" sz="1600" dirty="0"/>
            </a:br>
            <a:r>
              <a:rPr lang="en-GB" sz="1600" dirty="0" err="1"/>
              <a:t>Pilana</a:t>
            </a:r>
            <a:r>
              <a:rPr lang="en-GB" sz="1600" dirty="0"/>
              <a:t> «</a:t>
            </a:r>
            <a:r>
              <a:rPr lang="en-GB" sz="1600" dirty="0" err="1"/>
              <a:t>Strela</a:t>
            </a:r>
            <a:r>
              <a:rPr lang="en-GB" sz="1600" dirty="0"/>
              <a:t>» – Quercus </a:t>
            </a:r>
            <a:r>
              <a:rPr lang="en-GB" sz="1600" dirty="0" err="1"/>
              <a:t>Parket</a:t>
            </a:r>
            <a:endParaRPr lang="en-GB" sz="1600" dirty="0"/>
          </a:p>
          <a:p>
            <a:r>
              <a:rPr lang="en-GB" sz="1600" dirty="0"/>
              <a:t>FSC </a:t>
            </a:r>
            <a:r>
              <a:rPr lang="az-Cyrl-AZ" sz="1600" dirty="0"/>
              <a:t>лицензия: </a:t>
            </a:r>
            <a:r>
              <a:rPr lang="en-GB" sz="1600" dirty="0"/>
              <a:t>C214521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419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879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PowerPoint Presentation</vt:lpstr>
      <vt:lpstr>Введение </vt:lpstr>
      <vt:lpstr>История</vt:lpstr>
      <vt:lpstr>Готовый производственный комплекс (Turnkey) по переработке твёрдой древесины</vt:lpstr>
      <vt:lpstr>Закупка, соответствие и прослеживаемость</vt:lpstr>
      <vt:lpstr>Рыночные возможности – европейский дуб и твёрдая древесина</vt:lpstr>
      <vt:lpstr>Стратегический логистический узел</vt:lpstr>
      <vt:lpstr>Клиенты и рекомендации</vt:lpstr>
      <vt:lpstr>Контакты и информация о компании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Goran Nisevic</dc:creator>
  <cp:lastModifiedBy>Goran Nisevic</cp:lastModifiedBy>
  <cp:revision>21</cp:revision>
  <dcterms:created xsi:type="dcterms:W3CDTF">2026-03-27T12:34:22Z</dcterms:created>
  <dcterms:modified xsi:type="dcterms:W3CDTF">2026-03-28T08:48:20Z</dcterms:modified>
</cp:coreProperties>
</file>